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4" r:id="rId3"/>
    <p:sldId id="265"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190" y="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2D8C95-BDB0-4C4A-B811-F0BC2746DDEF}"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2D8C95-BDB0-4C4A-B811-F0BC2746DDEF}" type="datetimeFigureOut">
              <a:rPr lang="en-US" smtClean="0"/>
              <a:pPr/>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2D8C95-BDB0-4C4A-B811-F0BC2746DDEF}" type="datetimeFigureOut">
              <a:rPr lang="en-US" smtClean="0"/>
              <a:pPr/>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D8C95-BDB0-4C4A-B811-F0BC2746DDEF}" type="datetimeFigureOut">
              <a:rPr lang="en-US" smtClean="0"/>
              <a:pPr/>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D8C95-BDB0-4C4A-B811-F0BC2746DDEF}"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D8C95-BDB0-4C4A-B811-F0BC2746DDEF}"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D8C95-BDB0-4C4A-B811-F0BC2746DDEF}" type="datetimeFigureOut">
              <a:rPr lang="en-US" smtClean="0"/>
              <a:pPr/>
              <a:t>3/3/2024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B55E8-AAE0-4C05-86CD-E3420932DF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0" y="117693"/>
            <a:ext cx="9144000" cy="6740307"/>
          </a:xfrm>
          <a:prstGeom prst="rect">
            <a:avLst/>
          </a:prstGeom>
        </p:spPr>
        <p:txBody>
          <a:bodyPr wrap="square">
            <a:spAutoFit/>
          </a:bodyPr>
          <a:lstStyle/>
          <a:p>
            <a:pPr algn="ctr">
              <a:lnSpc>
                <a:spcPct val="200000"/>
              </a:lnSpc>
            </a:pPr>
            <a:r>
              <a:rPr lang="en-US" dirty="0">
                <a:solidFill>
                  <a:srgbClr val="FF0000"/>
                </a:solidFill>
                <a:latin typeface="Times New Roman" pitchFamily="18" charset="0"/>
                <a:cs typeface="Times New Roman" pitchFamily="18" charset="0"/>
              </a:rPr>
              <a:t>Legal and Compliance</a:t>
            </a:r>
          </a:p>
          <a:p>
            <a:pPr algn="just">
              <a:lnSpc>
                <a:spcPct val="200000"/>
              </a:lnSpc>
            </a:pPr>
            <a:r>
              <a:rPr lang="en-US" dirty="0">
                <a:latin typeface="Times New Roman" pitchFamily="18" charset="0"/>
                <a:cs typeface="Times New Roman" pitchFamily="18" charset="0"/>
              </a:rPr>
              <a:t>Legal technology, also known as </a:t>
            </a:r>
            <a:r>
              <a:rPr lang="en-US" dirty="0" err="1">
                <a:solidFill>
                  <a:srgbClr val="FF0000"/>
                </a:solidFill>
                <a:latin typeface="Times New Roman" pitchFamily="18" charset="0"/>
                <a:cs typeface="Times New Roman" pitchFamily="18" charset="0"/>
              </a:rPr>
              <a:t>LegalTech</a:t>
            </a:r>
            <a:r>
              <a:rPr lang="en-US" dirty="0">
                <a:latin typeface="Times New Roman" pitchFamily="18" charset="0"/>
                <a:cs typeface="Times New Roman" pitchFamily="18" charset="0"/>
              </a:rPr>
              <a:t>, is already a $16 billion </a:t>
            </a:r>
            <a:r>
              <a:rPr lang="en-US" dirty="0" smtClean="0">
                <a:latin typeface="Times New Roman" pitchFamily="18" charset="0"/>
                <a:cs typeface="Times New Roman" pitchFamily="18" charset="0"/>
              </a:rPr>
              <a:t>market in </a:t>
            </a:r>
            <a:r>
              <a:rPr lang="en-US" dirty="0">
                <a:latin typeface="Times New Roman" pitchFamily="18" charset="0"/>
                <a:cs typeface="Times New Roman" pitchFamily="18" charset="0"/>
              </a:rPr>
              <a:t>the US, and the biggest change in this market has been the rapid rise </a:t>
            </a:r>
            <a:r>
              <a:rPr lang="en-US" dirty="0" smtClean="0">
                <a:latin typeface="Times New Roman" pitchFamily="18" charset="0"/>
                <a:cs typeface="Times New Roman" pitchFamily="18" charset="0"/>
              </a:rPr>
              <a:t>of AI-powered </a:t>
            </a:r>
            <a:r>
              <a:rPr lang="en-US" dirty="0">
                <a:latin typeface="Times New Roman" pitchFamily="18" charset="0"/>
                <a:cs typeface="Times New Roman" pitchFamily="18" charset="0"/>
              </a:rPr>
              <a:t>products. As with other General and Administrative functions</a:t>
            </a:r>
            <a:r>
              <a:rPr lang="en-US" dirty="0" smtClean="0">
                <a:latin typeface="Times New Roman" pitchFamily="18" charset="0"/>
                <a:cs typeface="Times New Roman" pitchFamily="18" charset="0"/>
              </a:rPr>
              <a:t>, AI’s </a:t>
            </a:r>
            <a:r>
              <a:rPr lang="en-US" dirty="0">
                <a:latin typeface="Times New Roman" pitchFamily="18" charset="0"/>
                <a:cs typeface="Times New Roman" pitchFamily="18" charset="0"/>
              </a:rPr>
              <a:t>greatest utility lies in the automation of tedious manual processes</a:t>
            </a:r>
            <a:r>
              <a:rPr lang="en-US" dirty="0" smtClean="0">
                <a:latin typeface="Times New Roman" pitchFamily="18" charset="0"/>
                <a:cs typeface="Times New Roman" pitchFamily="18" charset="0"/>
              </a:rPr>
              <a:t>, allowing </a:t>
            </a:r>
            <a:r>
              <a:rPr lang="en-US" dirty="0">
                <a:latin typeface="Times New Roman" pitchFamily="18" charset="0"/>
                <a:cs typeface="Times New Roman" pitchFamily="18" charset="0"/>
              </a:rPr>
              <a:t>lawyers, particularly those working in-house, to devote more </a:t>
            </a:r>
            <a:r>
              <a:rPr lang="en-US" dirty="0" smtClean="0">
                <a:latin typeface="Times New Roman" pitchFamily="18" charset="0"/>
                <a:cs typeface="Times New Roman" pitchFamily="18" charset="0"/>
              </a:rPr>
              <a:t>time to </a:t>
            </a:r>
            <a:r>
              <a:rPr lang="en-US" dirty="0">
                <a:latin typeface="Times New Roman" pitchFamily="18" charset="0"/>
                <a:cs typeface="Times New Roman" pitchFamily="18" charset="0"/>
              </a:rPr>
              <a:t>valuable and strategic work.</a:t>
            </a:r>
          </a:p>
          <a:p>
            <a:pPr algn="just">
              <a:lnSpc>
                <a:spcPct val="200000"/>
              </a:lnSpc>
            </a:pPr>
            <a:r>
              <a:rPr lang="en-US" dirty="0">
                <a:latin typeface="Times New Roman" pitchFamily="18" charset="0"/>
                <a:cs typeface="Times New Roman" pitchFamily="18" charset="0"/>
              </a:rPr>
              <a:t>The biggest challenge, however, is one of tradition. The legal </a:t>
            </a:r>
            <a:r>
              <a:rPr lang="en-US" dirty="0" smtClean="0">
                <a:latin typeface="Times New Roman" pitchFamily="18" charset="0"/>
                <a:cs typeface="Times New Roman" pitchFamily="18" charset="0"/>
              </a:rPr>
              <a:t>sector devoting </a:t>
            </a:r>
            <a:r>
              <a:rPr lang="en-US" dirty="0">
                <a:latin typeface="Times New Roman" pitchFamily="18" charset="0"/>
                <a:cs typeface="Times New Roman" pitchFamily="18" charset="0"/>
              </a:rPr>
              <a:t>a great deal of attention as well as skepticism to </a:t>
            </a:r>
            <a:r>
              <a:rPr lang="en-US" dirty="0" err="1">
                <a:latin typeface="Times New Roman" pitchFamily="18" charset="0"/>
                <a:cs typeface="Times New Roman" pitchFamily="18" charset="0"/>
              </a:rPr>
              <a:t>LegalTech</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Legal lags </a:t>
            </a:r>
            <a:r>
              <a:rPr lang="en-US" dirty="0">
                <a:latin typeface="Times New Roman" pitchFamily="18" charset="0"/>
                <a:cs typeface="Times New Roman" pitchFamily="18" charset="0"/>
              </a:rPr>
              <a:t>behind other service-based industries when it comes to </a:t>
            </a:r>
            <a:r>
              <a:rPr lang="en-US" dirty="0" smtClean="0">
                <a:latin typeface="Times New Roman" pitchFamily="18" charset="0"/>
                <a:cs typeface="Times New Roman" pitchFamily="18" charset="0"/>
              </a:rPr>
              <a:t>automating tasks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LegalTech</a:t>
            </a:r>
            <a:r>
              <a:rPr lang="en-US" dirty="0">
                <a:latin typeface="Times New Roman" pitchFamily="18" charset="0"/>
                <a:cs typeface="Times New Roman" pitchFamily="18" charset="0"/>
              </a:rPr>
              <a:t> market is a small piece of the total US legal </a:t>
            </a:r>
            <a:r>
              <a:rPr lang="en-US" dirty="0" smtClean="0">
                <a:latin typeface="Times New Roman" pitchFamily="18" charset="0"/>
                <a:cs typeface="Times New Roman" pitchFamily="18" charset="0"/>
              </a:rPr>
              <a:t>services market</a:t>
            </a:r>
            <a:r>
              <a:rPr lang="en-US" dirty="0">
                <a:latin typeface="Times New Roman" pitchFamily="18" charset="0"/>
                <a:cs typeface="Times New Roman" pitchFamily="18" charset="0"/>
              </a:rPr>
              <a:t>, which is worth $437 billion.</a:t>
            </a:r>
            <a:r>
              <a:rPr lang="en-US" b="1" dirty="0">
                <a:latin typeface="Times New Roman" pitchFamily="18" charset="0"/>
                <a:cs typeface="Times New Roman" pitchFamily="18" charset="0"/>
              </a:rPr>
              <a:t>90 Research shows that 75 percent </a:t>
            </a:r>
            <a:r>
              <a:rPr lang="en-US" b="1" dirty="0" smtClean="0">
                <a:latin typeface="Times New Roman" pitchFamily="18" charset="0"/>
                <a:cs typeface="Times New Roman" pitchFamily="18" charset="0"/>
              </a:rPr>
              <a:t>of </a:t>
            </a:r>
            <a:r>
              <a:rPr lang="en-US" dirty="0" smtClean="0">
                <a:latin typeface="Times New Roman" pitchFamily="18" charset="0"/>
                <a:cs typeface="Times New Roman" pitchFamily="18" charset="0"/>
              </a:rPr>
              <a:t>law </a:t>
            </a:r>
            <a:r>
              <a:rPr lang="en-US" dirty="0">
                <a:latin typeface="Times New Roman" pitchFamily="18" charset="0"/>
                <a:cs typeface="Times New Roman" pitchFamily="18" charset="0"/>
              </a:rPr>
              <a:t>firms spend somewhere between zero and four percent of their </a:t>
            </a:r>
            <a:r>
              <a:rPr lang="en-US" dirty="0" smtClean="0">
                <a:latin typeface="Times New Roman" pitchFamily="18" charset="0"/>
                <a:cs typeface="Times New Roman" pitchFamily="18" charset="0"/>
              </a:rPr>
              <a:t>total revenue </a:t>
            </a:r>
            <a:r>
              <a:rPr lang="en-US" dirty="0">
                <a:latin typeface="Times New Roman" pitchFamily="18" charset="0"/>
                <a:cs typeface="Times New Roman" pitchFamily="18" charset="0"/>
              </a:rPr>
              <a:t>on technology, as compared to 5.2 percent for the </a:t>
            </a:r>
            <a:r>
              <a:rPr lang="en-US" dirty="0" smtClean="0">
                <a:latin typeface="Times New Roman" pitchFamily="18" charset="0"/>
                <a:cs typeface="Times New Roman" pitchFamily="18" charset="0"/>
              </a:rPr>
              <a:t>average company.</a:t>
            </a:r>
            <a:endParaRPr lang="en-US" dirty="0">
              <a:latin typeface="Times New Roman" pitchFamily="18" charset="0"/>
              <a:cs typeface="Times New Roman" pitchFamily="18"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4176"/>
            <a:ext cx="8915400" cy="7094250"/>
          </a:xfrm>
          <a:prstGeom prst="rect">
            <a:avLst/>
          </a:prstGeom>
        </p:spPr>
        <p:txBody>
          <a:bodyPr wrap="square">
            <a:spAutoFit/>
          </a:bodyPr>
          <a:lstStyle/>
          <a:p>
            <a:pPr algn="ctr">
              <a:lnSpc>
                <a:spcPct val="200000"/>
              </a:lnSpc>
            </a:pPr>
            <a:r>
              <a:rPr lang="en-US" sz="1750" dirty="0">
                <a:solidFill>
                  <a:srgbClr val="FF0000"/>
                </a:solidFill>
                <a:latin typeface="Times New Roman" pitchFamily="18" charset="0"/>
                <a:cs typeface="Times New Roman" pitchFamily="18" charset="0"/>
              </a:rPr>
              <a:t>Legal and Compliance</a:t>
            </a:r>
          </a:p>
          <a:p>
            <a:pPr algn="just">
              <a:lnSpc>
                <a:spcPct val="200000"/>
              </a:lnSpc>
            </a:pPr>
            <a:r>
              <a:rPr lang="en-US" sz="1750" dirty="0" smtClean="0">
                <a:latin typeface="Times New Roman" pitchFamily="18" charset="0"/>
                <a:cs typeface="Times New Roman" pitchFamily="18" charset="0"/>
              </a:rPr>
              <a:t>Current </a:t>
            </a:r>
            <a:r>
              <a:rPr lang="en-US" sz="1750" dirty="0">
                <a:latin typeface="Times New Roman" pitchFamily="18" charset="0"/>
                <a:cs typeface="Times New Roman" pitchFamily="18" charset="0"/>
              </a:rPr>
              <a:t>applications include drafting and reviewing contracts, </a:t>
            </a:r>
            <a:r>
              <a:rPr lang="en-US" sz="1750" dirty="0" smtClean="0">
                <a:latin typeface="Times New Roman" pitchFamily="18" charset="0"/>
                <a:cs typeface="Times New Roman" pitchFamily="18" charset="0"/>
              </a:rPr>
              <a:t>mining documents </a:t>
            </a:r>
            <a:r>
              <a:rPr lang="en-US" sz="1750" dirty="0">
                <a:latin typeface="Times New Roman" pitchFamily="18" charset="0"/>
                <a:cs typeface="Times New Roman" pitchFamily="18" charset="0"/>
              </a:rPr>
              <a:t>in discovery and due diligence, sifting data to predict outcomes</a:t>
            </a:r>
            <a:r>
              <a:rPr lang="en-US" sz="1750" dirty="0" smtClean="0">
                <a:latin typeface="Times New Roman" pitchFamily="18" charset="0"/>
                <a:cs typeface="Times New Roman" pitchFamily="18" charset="0"/>
              </a:rPr>
              <a:t>, and </a:t>
            </a:r>
            <a:r>
              <a:rPr lang="en-US" sz="1750" dirty="0">
                <a:latin typeface="Times New Roman" pitchFamily="18" charset="0"/>
                <a:cs typeface="Times New Roman" pitchFamily="18" charset="0"/>
              </a:rPr>
              <a:t>answering routine questions. In-house legal departments can spend </a:t>
            </a:r>
            <a:r>
              <a:rPr lang="en-US" sz="1750" dirty="0" smtClean="0">
                <a:latin typeface="Times New Roman" pitchFamily="18" charset="0"/>
                <a:cs typeface="Times New Roman" pitchFamily="18" charset="0"/>
              </a:rPr>
              <a:t>50 percent </a:t>
            </a:r>
            <a:r>
              <a:rPr lang="en-US" sz="1750" dirty="0">
                <a:latin typeface="Times New Roman" pitchFamily="18" charset="0"/>
                <a:cs typeface="Times New Roman" pitchFamily="18" charset="0"/>
              </a:rPr>
              <a:t>of their time reviewing contracts, creating bottlenecks that </a:t>
            </a:r>
            <a:r>
              <a:rPr lang="en-US" sz="1750" dirty="0" smtClean="0">
                <a:latin typeface="Times New Roman" pitchFamily="18" charset="0"/>
                <a:cs typeface="Times New Roman" pitchFamily="18" charset="0"/>
              </a:rPr>
              <a:t>slow down </a:t>
            </a:r>
            <a:r>
              <a:rPr lang="en-US" sz="1750" dirty="0">
                <a:latin typeface="Times New Roman" pitchFamily="18" charset="0"/>
                <a:cs typeface="Times New Roman" pitchFamily="18" charset="0"/>
              </a:rPr>
              <a:t>business transactions. </a:t>
            </a:r>
            <a:r>
              <a:rPr lang="en-US" sz="1750" dirty="0">
                <a:solidFill>
                  <a:srgbClr val="FF0000"/>
                </a:solidFill>
                <a:latin typeface="Times New Roman" pitchFamily="18" charset="0"/>
                <a:cs typeface="Times New Roman" pitchFamily="18" charset="0"/>
              </a:rPr>
              <a:t>AI solutions using natural language </a:t>
            </a:r>
            <a:r>
              <a:rPr lang="en-US" sz="1750" dirty="0" smtClean="0">
                <a:solidFill>
                  <a:srgbClr val="FF0000"/>
                </a:solidFill>
                <a:latin typeface="Times New Roman" pitchFamily="18" charset="0"/>
                <a:cs typeface="Times New Roman" pitchFamily="18" charset="0"/>
              </a:rPr>
              <a:t>processing (</a:t>
            </a:r>
            <a:r>
              <a:rPr lang="en-US" sz="1750" dirty="0">
                <a:solidFill>
                  <a:srgbClr val="FF0000"/>
                </a:solidFill>
                <a:latin typeface="Times New Roman" pitchFamily="18" charset="0"/>
                <a:cs typeface="Times New Roman" pitchFamily="18" charset="0"/>
              </a:rPr>
              <a:t>NLP) </a:t>
            </a:r>
            <a:r>
              <a:rPr lang="en-US" sz="1750" dirty="0">
                <a:latin typeface="Times New Roman" pitchFamily="18" charset="0"/>
                <a:cs typeface="Times New Roman" pitchFamily="18" charset="0"/>
              </a:rPr>
              <a:t>can act as spotter to </a:t>
            </a:r>
            <a:r>
              <a:rPr lang="en-US" sz="1750" dirty="0">
                <a:solidFill>
                  <a:srgbClr val="FF0000"/>
                </a:solidFill>
                <a:latin typeface="Times New Roman" pitchFamily="18" charset="0"/>
                <a:cs typeface="Times New Roman" pitchFamily="18" charset="0"/>
              </a:rPr>
              <a:t>provide needed information on contract terms</a:t>
            </a:r>
            <a:r>
              <a:rPr lang="en-US" sz="1750" dirty="0" smtClean="0">
                <a:latin typeface="Times New Roman" pitchFamily="18" charset="0"/>
                <a:cs typeface="Times New Roman" pitchFamily="18" charset="0"/>
              </a:rPr>
              <a:t>, allowing </a:t>
            </a:r>
            <a:r>
              <a:rPr lang="en-US" sz="1750" dirty="0">
                <a:latin typeface="Times New Roman" pitchFamily="18" charset="0"/>
                <a:cs typeface="Times New Roman" pitchFamily="18" charset="0"/>
              </a:rPr>
              <a:t>lawyers to focus their attention on the most critical segments </a:t>
            </a:r>
            <a:r>
              <a:rPr lang="en-US" sz="1750" dirty="0" smtClean="0">
                <a:latin typeface="Times New Roman" pitchFamily="18" charset="0"/>
                <a:cs typeface="Times New Roman" pitchFamily="18" charset="0"/>
              </a:rPr>
              <a:t>of each </a:t>
            </a:r>
            <a:r>
              <a:rPr lang="en-US" sz="1750" dirty="0">
                <a:latin typeface="Times New Roman" pitchFamily="18" charset="0"/>
                <a:cs typeface="Times New Roman" pitchFamily="18" charset="0"/>
              </a:rPr>
              <a:t>contract and </a:t>
            </a:r>
            <a:r>
              <a:rPr lang="en-US" sz="1750" dirty="0">
                <a:solidFill>
                  <a:srgbClr val="FF0000"/>
                </a:solidFill>
                <a:latin typeface="Times New Roman" pitchFamily="18" charset="0"/>
                <a:cs typeface="Times New Roman" pitchFamily="18" charset="0"/>
              </a:rPr>
              <a:t>shortening the overall legal clearance process</a:t>
            </a:r>
            <a:r>
              <a:rPr lang="en-US" sz="1750" dirty="0" smtClean="0">
                <a:solidFill>
                  <a:srgbClr val="FF0000"/>
                </a:solidFill>
                <a:latin typeface="Times New Roman" pitchFamily="18" charset="0"/>
                <a:cs typeface="Times New Roman" pitchFamily="18" charset="0"/>
              </a:rPr>
              <a:t>. </a:t>
            </a:r>
            <a:endParaRPr lang="en-US" sz="1750" dirty="0">
              <a:solidFill>
                <a:srgbClr val="FF0000"/>
              </a:solidFill>
              <a:latin typeface="Times New Roman" pitchFamily="18" charset="0"/>
              <a:cs typeface="Times New Roman" pitchFamily="18" charset="0"/>
            </a:endParaRPr>
          </a:p>
          <a:p>
            <a:pPr algn="just">
              <a:lnSpc>
                <a:spcPct val="200000"/>
              </a:lnSpc>
            </a:pPr>
            <a:r>
              <a:rPr lang="en-US" sz="1750" dirty="0">
                <a:latin typeface="Times New Roman" pitchFamily="18" charset="0"/>
                <a:cs typeface="Times New Roman" pitchFamily="18" charset="0"/>
              </a:rPr>
              <a:t>Legal teams must ensure that contracts are not hiding obligations, liabilities</a:t>
            </a:r>
            <a:r>
              <a:rPr lang="en-US" sz="1750" dirty="0" smtClean="0">
                <a:latin typeface="Times New Roman" pitchFamily="18" charset="0"/>
                <a:cs typeface="Times New Roman" pitchFamily="18" charset="0"/>
              </a:rPr>
              <a:t>, or </a:t>
            </a:r>
            <a:r>
              <a:rPr lang="en-US" sz="1750" dirty="0">
                <a:latin typeface="Times New Roman" pitchFamily="18" charset="0"/>
                <a:cs typeface="Times New Roman" pitchFamily="18" charset="0"/>
              </a:rPr>
              <a:t>legal exposures. In addition, legal teams must also stay up-to-date </a:t>
            </a:r>
            <a:r>
              <a:rPr lang="en-US" sz="1750" dirty="0" smtClean="0">
                <a:latin typeface="Times New Roman" pitchFamily="18" charset="0"/>
                <a:cs typeface="Times New Roman" pitchFamily="18" charset="0"/>
              </a:rPr>
              <a:t>with ever-changing </a:t>
            </a:r>
            <a:r>
              <a:rPr lang="en-US" sz="1750" dirty="0">
                <a:latin typeface="Times New Roman" pitchFamily="18" charset="0"/>
                <a:cs typeface="Times New Roman" pitchFamily="18" charset="0"/>
              </a:rPr>
              <a:t>compliance rules. </a:t>
            </a:r>
            <a:r>
              <a:rPr lang="en-US" sz="1750" dirty="0">
                <a:solidFill>
                  <a:srgbClr val="FF0000"/>
                </a:solidFill>
                <a:latin typeface="Times New Roman" pitchFamily="18" charset="0"/>
                <a:cs typeface="Times New Roman" pitchFamily="18" charset="0"/>
              </a:rPr>
              <a:t>AI-powered due diligence agents </a:t>
            </a:r>
            <a:r>
              <a:rPr lang="en-US" sz="1750" dirty="0" smtClean="0">
                <a:solidFill>
                  <a:srgbClr val="FF0000"/>
                </a:solidFill>
                <a:latin typeface="Times New Roman" pitchFamily="18" charset="0"/>
                <a:cs typeface="Times New Roman" pitchFamily="18" charset="0"/>
              </a:rPr>
              <a:t>are already </a:t>
            </a:r>
            <a:r>
              <a:rPr lang="en-US" sz="1750" dirty="0">
                <a:solidFill>
                  <a:srgbClr val="FF0000"/>
                </a:solidFill>
                <a:latin typeface="Times New Roman" pitchFamily="18" charset="0"/>
                <a:cs typeface="Times New Roman" pitchFamily="18" charset="0"/>
              </a:rPr>
              <a:t>being used to review billions of dollars in </a:t>
            </a:r>
            <a:r>
              <a:rPr lang="en-US" sz="1750" dirty="0" smtClean="0">
                <a:solidFill>
                  <a:srgbClr val="FF0000"/>
                </a:solidFill>
                <a:latin typeface="Times New Roman" pitchFamily="18" charset="0"/>
                <a:cs typeface="Times New Roman" pitchFamily="18" charset="0"/>
              </a:rPr>
              <a:t>mergers </a:t>
            </a:r>
            <a:r>
              <a:rPr lang="en-US" sz="1750" dirty="0">
                <a:solidFill>
                  <a:srgbClr val="FF0000"/>
                </a:solidFill>
                <a:latin typeface="Times New Roman" pitchFamily="18" charset="0"/>
                <a:cs typeface="Times New Roman" pitchFamily="18" charset="0"/>
              </a:rPr>
              <a:t>and </a:t>
            </a:r>
            <a:r>
              <a:rPr lang="en-US" sz="1750" dirty="0" smtClean="0">
                <a:solidFill>
                  <a:srgbClr val="FF0000"/>
                </a:solidFill>
                <a:latin typeface="Times New Roman" pitchFamily="18" charset="0"/>
                <a:cs typeface="Times New Roman" pitchFamily="18" charset="0"/>
              </a:rPr>
              <a:t>acquisitions (</a:t>
            </a:r>
            <a:r>
              <a:rPr lang="en-US" sz="1750" dirty="0">
                <a:solidFill>
                  <a:srgbClr val="FF0000"/>
                </a:solidFill>
                <a:latin typeface="Times New Roman" pitchFamily="18" charset="0"/>
                <a:cs typeface="Times New Roman" pitchFamily="18" charset="0"/>
              </a:rPr>
              <a:t>M&amp;A) transactions as well as to extract and manage data of </a:t>
            </a:r>
            <a:r>
              <a:rPr lang="en-US" sz="1750" dirty="0" smtClean="0">
                <a:solidFill>
                  <a:srgbClr val="FF0000"/>
                </a:solidFill>
                <a:latin typeface="Times New Roman" pitchFamily="18" charset="0"/>
                <a:cs typeface="Times New Roman" pitchFamily="18" charset="0"/>
              </a:rPr>
              <a:t>multinational corporations </a:t>
            </a:r>
            <a:r>
              <a:rPr lang="en-US" sz="1750" dirty="0">
                <a:solidFill>
                  <a:srgbClr val="FF0000"/>
                </a:solidFill>
                <a:latin typeface="Times New Roman" pitchFamily="18" charset="0"/>
                <a:cs typeface="Times New Roman" pitchFamily="18" charset="0"/>
              </a:rPr>
              <a:t>in multiple languages</a:t>
            </a:r>
            <a:r>
              <a:rPr lang="en-US" sz="1750" dirty="0" smtClean="0">
                <a:solidFill>
                  <a:srgbClr val="FF0000"/>
                </a:solidFill>
                <a:latin typeface="Times New Roman" pitchFamily="18" charset="0"/>
                <a:cs typeface="Times New Roman" pitchFamily="18" charset="0"/>
              </a:rPr>
              <a:t>. </a:t>
            </a:r>
            <a:endParaRPr lang="en-US" sz="175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143000"/>
            <a:ext cx="8534400" cy="4524315"/>
          </a:xfrm>
          <a:prstGeom prst="rect">
            <a:avLst/>
          </a:prstGeom>
        </p:spPr>
        <p:txBody>
          <a:bodyPr wrap="square">
            <a:spAutoFit/>
          </a:bodyPr>
          <a:lstStyle/>
          <a:p>
            <a:pPr algn="ctr">
              <a:lnSpc>
                <a:spcPct val="200000"/>
              </a:lnSpc>
            </a:pPr>
            <a:r>
              <a:rPr lang="en-US" dirty="0">
                <a:solidFill>
                  <a:srgbClr val="FF0000"/>
                </a:solidFill>
                <a:latin typeface="Times New Roman" pitchFamily="18" charset="0"/>
                <a:cs typeface="Times New Roman" pitchFamily="18" charset="0"/>
              </a:rPr>
              <a:t>Legal and Compliance</a:t>
            </a:r>
          </a:p>
          <a:p>
            <a:pPr algn="just">
              <a:lnSpc>
                <a:spcPct val="200000"/>
              </a:lnSpc>
            </a:pPr>
            <a:r>
              <a:rPr lang="en-US" dirty="0" smtClean="0">
                <a:latin typeface="Times New Roman" pitchFamily="18" charset="0"/>
                <a:cs typeface="Times New Roman" pitchFamily="18" charset="0"/>
              </a:rPr>
              <a:t>Legal research can now be supplemented by </a:t>
            </a:r>
            <a:r>
              <a:rPr lang="en-US" dirty="0" smtClean="0">
                <a:solidFill>
                  <a:srgbClr val="FF0000"/>
                </a:solidFill>
                <a:latin typeface="Times New Roman" pitchFamily="18" charset="0"/>
                <a:cs typeface="Times New Roman" pitchFamily="18" charset="0"/>
              </a:rPr>
              <a:t>AI-powered assistants that can review and categorize large bodies of documents, flagging the most  important ones for human attention</a:t>
            </a:r>
            <a:r>
              <a:rPr lang="en-US" dirty="0" smtClean="0">
                <a:latin typeface="Times New Roman" pitchFamily="18" charset="0"/>
                <a:cs typeface="Times New Roman" pitchFamily="18" charset="0"/>
              </a:rPr>
              <a:t>. New products, including ones making use </a:t>
            </a:r>
            <a:r>
              <a:rPr lang="en-US" dirty="0" smtClean="0">
                <a:solidFill>
                  <a:srgbClr val="FF0000"/>
                </a:solidFill>
                <a:latin typeface="Times New Roman" pitchFamily="18" charset="0"/>
                <a:cs typeface="Times New Roman" pitchFamily="18" charset="0"/>
              </a:rPr>
              <a:t>of IBM Watson, can now respond to legal questions in plain English</a:t>
            </a:r>
            <a:r>
              <a:rPr lang="en-US" dirty="0" smtClean="0">
                <a:latin typeface="Times New Roman" pitchFamily="18" charset="0"/>
                <a:cs typeface="Times New Roman" pitchFamily="18" charset="0"/>
              </a:rPr>
              <a:t>, even outperforming experienced legal professionals in accuracy, efficiency, and user satisfaction. Tools can now predict how courts may rule on new cases, such as those dealing with tax law, with an accuracy rate of more than 90 percent.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534400" cy="6740307"/>
          </a:xfrm>
          <a:prstGeom prst="rect">
            <a:avLst/>
          </a:prstGeom>
        </p:spPr>
        <p:txBody>
          <a:bodyPr wrap="square">
            <a:spAutoFit/>
          </a:bodyPr>
          <a:lstStyle/>
          <a:p>
            <a:pPr algn="ctr">
              <a:lnSpc>
                <a:spcPct val="200000"/>
              </a:lnSpc>
            </a:pPr>
            <a:r>
              <a:rPr lang="en-US" dirty="0">
                <a:solidFill>
                  <a:srgbClr val="FF0000"/>
                </a:solidFill>
                <a:latin typeface="Times New Roman" pitchFamily="18" charset="0"/>
                <a:cs typeface="Times New Roman" pitchFamily="18" charset="0"/>
              </a:rPr>
              <a:t>Legal and Compliance</a:t>
            </a:r>
          </a:p>
          <a:p>
            <a:pPr algn="just">
              <a:lnSpc>
                <a:spcPct val="200000"/>
              </a:lnSpc>
            </a:pPr>
            <a:r>
              <a:rPr lang="en-US" dirty="0" smtClean="0">
                <a:latin typeface="Times New Roman" pitchFamily="18" charset="0"/>
                <a:cs typeface="Times New Roman" pitchFamily="18" charset="0"/>
              </a:rPr>
              <a:t>Your company’s </a:t>
            </a:r>
            <a:r>
              <a:rPr lang="en-US" dirty="0" smtClean="0">
                <a:solidFill>
                  <a:srgbClr val="FF0000"/>
                </a:solidFill>
                <a:latin typeface="Times New Roman" pitchFamily="18" charset="0"/>
                <a:cs typeface="Times New Roman" pitchFamily="18" charset="0"/>
              </a:rPr>
              <a:t>intellectual property </a:t>
            </a:r>
            <a:r>
              <a:rPr lang="en-US" dirty="0" smtClean="0">
                <a:latin typeface="Times New Roman" pitchFamily="18" charset="0"/>
                <a:cs typeface="Times New Roman" pitchFamily="18" charset="0"/>
              </a:rPr>
              <a:t>is often your most valuable asset. </a:t>
            </a:r>
            <a:r>
              <a:rPr lang="en-US" dirty="0" smtClean="0">
                <a:solidFill>
                  <a:srgbClr val="FF0000"/>
                </a:solidFill>
                <a:latin typeface="Times New Roman" pitchFamily="18" charset="0"/>
                <a:cs typeface="Times New Roman" pitchFamily="18" charset="0"/>
              </a:rPr>
              <a:t>AI</a:t>
            </a:r>
            <a:r>
              <a:rPr lang="en-US" dirty="0" smtClean="0">
                <a:latin typeface="Times New Roman" pitchFamily="18" charset="0"/>
                <a:cs typeface="Times New Roman" pitchFamily="18" charset="0"/>
              </a:rPr>
              <a:t> can now assist with </a:t>
            </a:r>
            <a:r>
              <a:rPr lang="en-US" dirty="0" smtClean="0">
                <a:solidFill>
                  <a:srgbClr val="FF0000"/>
                </a:solidFill>
                <a:latin typeface="Times New Roman" pitchFamily="18" charset="0"/>
                <a:cs typeface="Times New Roman" pitchFamily="18" charset="0"/>
              </a:rPr>
              <a:t>invention disclosures, docketing, deadlines, filing applications, valuing your IP portfolio, and budgeting</a:t>
            </a:r>
            <a:r>
              <a:rPr lang="en-US" dirty="0" smtClean="0">
                <a:latin typeface="Times New Roman" pitchFamily="18" charset="0"/>
                <a:cs typeface="Times New Roman" pitchFamily="18" charset="0"/>
              </a:rPr>
              <a:t>. According to lawyers for IBM, the use of AI has cut down on the total time needed to analyze trademark search results by 50 percent. Other uses include spotting warning signs of burgeoning legal issues, which may ultimately help to preserve and increase the value of your brand portfolio.</a:t>
            </a:r>
          </a:p>
          <a:p>
            <a:pPr algn="just">
              <a:lnSpc>
                <a:spcPct val="200000"/>
              </a:lnSpc>
            </a:pPr>
            <a:r>
              <a:rPr lang="en-US" dirty="0" smtClean="0">
                <a:latin typeface="Times New Roman" pitchFamily="18" charset="0"/>
                <a:cs typeface="Times New Roman" pitchFamily="18" charset="0"/>
              </a:rPr>
              <a:t>Last</a:t>
            </a: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expertise automation, the intelligent automation of legal expertise </a:t>
            </a:r>
            <a:r>
              <a:rPr lang="en-US" dirty="0" smtClean="0">
                <a:solidFill>
                  <a:srgbClr val="FF0000"/>
                </a:solidFill>
                <a:latin typeface="Times New Roman" pitchFamily="18" charset="0"/>
                <a:cs typeface="Times New Roman" pitchFamily="18" charset="0"/>
              </a:rPr>
              <a:t>and processes</a:t>
            </a:r>
            <a:r>
              <a:rPr lang="en-US" dirty="0">
                <a:solidFill>
                  <a:srgbClr val="FF0000"/>
                </a:solidFill>
                <a:latin typeface="Times New Roman" pitchFamily="18" charset="0"/>
                <a:cs typeface="Times New Roman" pitchFamily="18" charset="0"/>
              </a:rPr>
              <a:t>, provides a simple way of creating walkthroughs or </a:t>
            </a:r>
            <a:r>
              <a:rPr lang="en-US" dirty="0" smtClean="0">
                <a:solidFill>
                  <a:srgbClr val="FF0000"/>
                </a:solidFill>
                <a:latin typeface="Times New Roman" pitchFamily="18" charset="0"/>
                <a:cs typeface="Times New Roman" pitchFamily="18" charset="0"/>
              </a:rPr>
              <a:t>virtual assistants </a:t>
            </a:r>
            <a:r>
              <a:rPr lang="en-US" dirty="0">
                <a:solidFill>
                  <a:srgbClr val="FF0000"/>
                </a:solidFill>
                <a:latin typeface="Times New Roman" pitchFamily="18" charset="0"/>
                <a:cs typeface="Times New Roman" pitchFamily="18" charset="0"/>
              </a:rPr>
              <a:t>for compliance and regulatory matters in a particular sector </a:t>
            </a:r>
            <a:r>
              <a:rPr lang="en-US" dirty="0" smtClean="0">
                <a:solidFill>
                  <a:srgbClr val="FF0000"/>
                </a:solidFill>
                <a:latin typeface="Times New Roman" pitchFamily="18" charset="0"/>
                <a:cs typeface="Times New Roman" pitchFamily="18" charset="0"/>
              </a:rPr>
              <a:t>or legal </a:t>
            </a:r>
            <a:r>
              <a:rPr lang="en-US" dirty="0">
                <a:solidFill>
                  <a:srgbClr val="FF0000"/>
                </a:solidFill>
                <a:latin typeface="Times New Roman" pitchFamily="18" charset="0"/>
                <a:cs typeface="Times New Roman" pitchFamily="18" charset="0"/>
              </a:rPr>
              <a:t>field. </a:t>
            </a:r>
            <a:r>
              <a:rPr lang="en-US" dirty="0">
                <a:latin typeface="Times New Roman" pitchFamily="18" charset="0"/>
                <a:cs typeface="Times New Roman" pitchFamily="18" charset="0"/>
              </a:rPr>
              <a:t>Unlike human lawyers, expertise automation software do </a:t>
            </a:r>
            <a:r>
              <a:rPr lang="en-US" dirty="0" smtClean="0">
                <a:latin typeface="Times New Roman" pitchFamily="18" charset="0"/>
                <a:cs typeface="Times New Roman" pitchFamily="18" charset="0"/>
              </a:rPr>
              <a:t>not have </a:t>
            </a:r>
            <a:r>
              <a:rPr lang="en-US" dirty="0">
                <a:latin typeface="Times New Roman" pitchFamily="18" charset="0"/>
                <a:cs typeface="Times New Roman" pitchFamily="18" charset="0"/>
              </a:rPr>
              <a:t>set business hours, making it easier to access legal knowledge </a:t>
            </a:r>
            <a:r>
              <a:rPr lang="en-US" dirty="0" smtClean="0">
                <a:latin typeface="Times New Roman" pitchFamily="18" charset="0"/>
                <a:cs typeface="Times New Roman" pitchFamily="18" charset="0"/>
              </a:rPr>
              <a:t>to answer </a:t>
            </a:r>
            <a:r>
              <a:rPr lang="en-US" dirty="0">
                <a:latin typeface="Times New Roman" pitchFamily="18" charset="0"/>
                <a:cs typeface="Times New Roman" pitchFamily="18" charset="0"/>
              </a:rPr>
              <a:t>common questions</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578</Words>
  <Application>Microsoft Office PowerPoint</Application>
  <PresentationFormat>On-screen Show (4:3)</PresentationFormat>
  <Paragraphs>11</Paragraphs>
  <Slides>4</Slides>
  <Notes>0</Notes>
  <HiddenSlides>1</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staff</cp:lastModifiedBy>
  <cp:revision>19</cp:revision>
  <dcterms:created xsi:type="dcterms:W3CDTF">2024-02-28T01:18:33Z</dcterms:created>
  <dcterms:modified xsi:type="dcterms:W3CDTF">2024-03-03T05:44:44Z</dcterms:modified>
</cp:coreProperties>
</file>